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44F2BB-084E-463E-9BCD-75A5B22AB66B}">
  <a:tblStyle styleId="{A444F2BB-084E-463E-9BCD-75A5B22AB6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6D6531C-1FC0-4F6B-BA8F-22B97FEA80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4897" autoAdjust="0"/>
  </p:normalViewPr>
  <p:slideViewPr>
    <p:cSldViewPr snapToGrid="0">
      <p:cViewPr varScale="1">
        <p:scale>
          <a:sx n="47" d="100"/>
          <a:sy n="47" d="100"/>
        </p:scale>
        <p:origin x="20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3dd737e5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OpenvSLAM is experimented on three types of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 Paper’s dataset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EuRoC MAV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KITTI Odometry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Other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TUM RGBD dataset</a:t>
            </a:r>
            <a:endParaRPr sz="200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dataset: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on COZMO &amp;VECTOR</a:t>
            </a:r>
            <a:endParaRPr/>
          </a:p>
        </p:txBody>
      </p:sp>
      <p:sp>
        <p:nvSpPr>
          <p:cNvPr id="261" name="Google Shape;261;g83dd737e5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3dd737e5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OpenvSLAM is experimented on three types of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 Paper’s dataset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EuRoC MAV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KITTI Odometry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Other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TUM RGBD dataset</a:t>
            </a:r>
            <a:endParaRPr sz="200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dataset: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on COZMO &amp;VECTOR</a:t>
            </a:r>
            <a:endParaRPr/>
          </a:p>
        </p:txBody>
      </p:sp>
      <p:sp>
        <p:nvSpPr>
          <p:cNvPr id="276" name="Google Shape;276;g83dd737e5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dd737e53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OpenvSLAM is experimented on three types of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 Paper’s dataset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EuRoC MAV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KITTI Odometry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Other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TUM RGBD dataset</a:t>
            </a:r>
            <a:endParaRPr sz="200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dataset: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on COZMO &amp;VECTOR</a:t>
            </a:r>
            <a:endParaRPr/>
          </a:p>
        </p:txBody>
      </p:sp>
      <p:sp>
        <p:nvSpPr>
          <p:cNvPr id="288" name="Google Shape;288;g83dd737e5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de2dca6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fde2dca6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de2dca6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fde2dca6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de2dca6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fde2dca6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fde2dca6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fde2dca6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3c6cad9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73c6cad9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5bcce15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5bcce15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fe379d15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7fe379d15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de2dca6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72" name="Google Shape;172;g7fde2dca6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3c6cad94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  ,.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 </a:t>
            </a:r>
            <a:endParaRPr dirty="0"/>
          </a:p>
        </p:txBody>
      </p:sp>
      <p:sp>
        <p:nvSpPr>
          <p:cNvPr id="180" name="Google Shape;180;g73c6cad94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e379d15b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 </a:t>
            </a:r>
            <a:endParaRPr dirty="0"/>
          </a:p>
        </p:txBody>
      </p:sp>
      <p:sp>
        <p:nvSpPr>
          <p:cNvPr id="199" name="Google Shape;199;g7fe379d15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3dd737e5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OpenvSLAM is experimented on three types of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 Paper’s dataset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EuRoC MAV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KITTI Odometry Dataset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Other datasets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TUM RGBD dataset</a:t>
            </a:r>
            <a:endParaRPr sz="200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dataset: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on COZMO &amp;VECTOR</a:t>
            </a:r>
            <a:endParaRPr/>
          </a:p>
        </p:txBody>
      </p:sp>
      <p:sp>
        <p:nvSpPr>
          <p:cNvPr id="233" name="Google Shape;233;g83dd737e5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3c6cad94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OpenvSLAM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experimented on three types of datasets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datasets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 Paper’s dataset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EuRoC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MAV Dataset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KITTI Odometry Dataset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on: Other datasets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rgbClr val="404040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TUM RGBD dataset</a:t>
            </a:r>
            <a:endParaRPr sz="2000" dirty="0">
              <a:solidFill>
                <a:srgbClr val="404040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 dataset: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on COZMO &amp;VECTOR</a:t>
            </a:r>
            <a:endParaRPr dirty="0"/>
          </a:p>
        </p:txBody>
      </p:sp>
      <p:sp>
        <p:nvSpPr>
          <p:cNvPr id="244" name="Google Shape;244;g73c6cad9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3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2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960" y="1371600"/>
            <a:ext cx="12191760" cy="3395880"/>
          </a:xfrm>
          <a:prstGeom prst="rect">
            <a:avLst/>
          </a:prstGeom>
          <a:solidFill>
            <a:srgbClr val="263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267840"/>
            <a:ext cx="12191760" cy="1165680"/>
          </a:xfrm>
          <a:prstGeom prst="rect">
            <a:avLst/>
          </a:prstGeom>
          <a:solidFill>
            <a:srgbClr val="263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8560" y="6377040"/>
            <a:ext cx="4106880" cy="34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94itL0n_2NYW8CR_f0wAJrKkjC-tLkb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ctec.de/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0" y="1828800"/>
            <a:ext cx="12191760" cy="205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VISUAL SLAM</a:t>
            </a:r>
            <a:br>
              <a:rPr lang="en-US"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Benchmarking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study on performance compa</a:t>
            </a:r>
            <a:r>
              <a:rPr lang="en-US" sz="2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rison between Oriented FAST &amp; rotated BRIEF SLAM (ORB-SLAM) and OpenvSLAM</a:t>
            </a:r>
            <a:r>
              <a:rPr lang="en-US" sz="2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2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828751" y="5032800"/>
            <a:ext cx="78942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CSCI 50</a:t>
            </a:r>
            <a:r>
              <a:rPr lang="en-US" sz="25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500" b="0" i="0" u="none" strike="noStrike" cap="non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Ramprasad Rajagopalan </a:t>
            </a:r>
            <a:r>
              <a:rPr lang="en-US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00" b="1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Bhuvan Tej Kanigiri</a:t>
            </a:r>
            <a:endParaRPr sz="2500" b="0" i="0" u="none" strike="noStrike" cap="non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120"/>
            <a:ext cx="4600080" cy="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691113" y="242475"/>
            <a:ext cx="109452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Generic dataset: ETH3D - comparison</a:t>
            </a:r>
            <a:endParaRPr sz="5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5464050" y="30705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graphicFrame>
        <p:nvGraphicFramePr>
          <p:cNvPr id="268" name="Google Shape;268;p36"/>
          <p:cNvGraphicFramePr/>
          <p:nvPr/>
        </p:nvGraphicFramePr>
        <p:xfrm>
          <a:off x="387975" y="2048550"/>
          <a:ext cx="11551475" cy="1606490"/>
        </p:xfrm>
        <a:graphic>
          <a:graphicData uri="http://schemas.openxmlformats.org/drawingml/2006/table">
            <a:tbl>
              <a:tblPr>
                <a:noFill/>
                <a:tableStyleId>{A444F2BB-084E-463E-9BCD-75A5B22AB66B}</a:tableStyleId>
              </a:tblPr>
              <a:tblGrid>
                <a:gridCol w="102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Sensor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resolution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Ground-Truth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ETH3D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Stereo camera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infrared cameras to estimate depth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IMU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739 x 458 px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Structure-from-Motion.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Vicon motion capture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9" name="Google Shape;269;p36"/>
          <p:cNvSpPr txBox="1"/>
          <p:nvPr/>
        </p:nvSpPr>
        <p:spPr>
          <a:xfrm>
            <a:off x="387975" y="3787500"/>
            <a:ext cx="9673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used : cables_1, large_loop_1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7802300" y="5839600"/>
            <a:ext cx="1713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931" y="3346800"/>
            <a:ext cx="2315994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8471125" y="5742288"/>
            <a:ext cx="7317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Image source : eth3D[8]</a:t>
            </a:r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 dataset</a:t>
            </a: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80" name="Google Shape;280;p37"/>
          <p:cNvGraphicFramePr/>
          <p:nvPr/>
        </p:nvGraphicFramePr>
        <p:xfrm>
          <a:off x="319975" y="1660600"/>
          <a:ext cx="6425300" cy="2218150"/>
        </p:xfrm>
        <a:graphic>
          <a:graphicData uri="http://schemas.openxmlformats.org/drawingml/2006/table">
            <a:tbl>
              <a:tblPr>
                <a:noFill/>
                <a:tableStyleId>{A444F2BB-084E-463E-9BCD-75A5B22AB66B}</a:tableStyleId>
              </a:tblPr>
              <a:tblGrid>
                <a:gridCol w="122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Sensor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resolution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Ground-Truth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COZMO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ROBOT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Monocular perspective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camera and IMU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320 x 240 px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Inertial pose estimation from SDK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IPHONE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Monocular perspective camera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1920 x 1080 px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28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737" y="1401600"/>
            <a:ext cx="2265377" cy="30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673" y="1401600"/>
            <a:ext cx="2265377" cy="30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62900"/>
            <a:ext cx="3523605" cy="26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0" y="4062894"/>
            <a:ext cx="3523595" cy="26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5670" y="4574492"/>
            <a:ext cx="2710079" cy="213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 metrics</a:t>
            </a:r>
            <a:endParaRPr sz="5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791825" y="172505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Absolute trajectory error (ATE) [4]: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075" y="1813625"/>
            <a:ext cx="5491050" cy="32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6767025" y="4107463"/>
            <a:ext cx="7317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[9]</a:t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261" y="2194763"/>
            <a:ext cx="1721739" cy="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3188" y="2624425"/>
            <a:ext cx="3203875" cy="6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838075" y="4208125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pose error (RPE) [4]: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0916" y="4651200"/>
            <a:ext cx="284841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7700" y="5305200"/>
            <a:ext cx="3694871" cy="6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6553200" y="5223175"/>
            <a:ext cx="4180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 [10] - Python based SLAM and odometry evaluation tool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9324500" y="6333125"/>
            <a:ext cx="1937100" cy="19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 9] Zichao Zhang, Davide Scaramuzza</a:t>
            </a:r>
            <a:endParaRPr sz="800"/>
          </a:p>
        </p:txBody>
      </p:sp>
      <p:sp>
        <p:nvSpPr>
          <p:cNvPr id="302" name="Google Shape;302;p38"/>
          <p:cNvSpPr txBox="1"/>
          <p:nvPr/>
        </p:nvSpPr>
        <p:spPr>
          <a:xfrm>
            <a:off x="1348775" y="335200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absolute distance for global consistency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1552550" y="601910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accuracy over fixed time interval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09" name="Google Shape;309;p39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Experimental results and limitation</a:t>
            </a: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0" name="Google Shape;310;p39"/>
          <p:cNvGraphicFramePr/>
          <p:nvPr/>
        </p:nvGraphicFramePr>
        <p:xfrm>
          <a:off x="454238" y="1905110"/>
          <a:ext cx="11283525" cy="3956550"/>
        </p:xfrm>
        <a:graphic>
          <a:graphicData uri="http://schemas.openxmlformats.org/drawingml/2006/table">
            <a:tbl>
              <a:tblPr>
                <a:noFill/>
                <a:tableStyleId>{B6D6531C-1FC0-4F6B-BA8F-22B97FEA8010}</a:tableStyleId>
              </a:tblPr>
              <a:tblGrid>
                <a:gridCol w="102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25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347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Dataset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Sequence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Absolute trajectory error (ATE) - RMSE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Relative pose error (RPE) - RMSE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Tracking lost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Mono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Stereo/RGB-D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Mono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Stereo/RGB-D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ORB-SLAM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OpenvSLAM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ORB-SLAM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OpenvSLAM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ORB-SLAM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OpenvSLAM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ORB-SLAM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OpenvSLAM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75">
                <a:tc gridSpan="1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TUM RGB-D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fr1_desk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0.017765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0.01613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0.016178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0.0165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0.022837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0.010363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0.00973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fr2_pioneer_360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0.01393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0.09334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0.048189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0.04854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0.018187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0.041731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0.01977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0.014827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75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EuRoC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MH_01_easy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0.04458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0.04227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0.043726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0.047247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0.580733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0.53282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0.02802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0.33759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MH_04_difficult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0.071022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0.22107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0.129314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0.06544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0.780134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0.7457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0.069968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0.49496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V1_01_easy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0.09555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0.09541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0.08746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0.09326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0.61214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0.6403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0.02598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0.46893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V1_03_difficult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0.07064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0.06775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0.08548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0.07313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0.5459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0.4834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0.05176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0.4326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ETH3D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cables_1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0.2483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0.2483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3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large_loop_1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 loop closure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 loop closure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COZMO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circle_cam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0.74621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1.8234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square_cam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0.9011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0.8291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0.09121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0.2817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</a:t>
                      </a:r>
                      <a:endParaRPr sz="1000"/>
                    </a:p>
                  </a:txBody>
                  <a:tcPr marL="28575" marR="28575" marT="19050" marB="19050" anchor="ctr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838355" y="18705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Plots</a:t>
            </a: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r="19218"/>
          <a:stretch/>
        </p:blipFill>
        <p:spPr>
          <a:xfrm>
            <a:off x="152400" y="1706400"/>
            <a:ext cx="3929849" cy="45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 rotWithShape="1">
          <a:blip r:embed="rId4">
            <a:alphaModFix/>
          </a:blip>
          <a:srcRect r="18247"/>
          <a:stretch/>
        </p:blipFill>
        <p:spPr>
          <a:xfrm>
            <a:off x="4171387" y="1617487"/>
            <a:ext cx="3849225" cy="4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 rotWithShape="1">
          <a:blip r:embed="rId5">
            <a:alphaModFix/>
          </a:blip>
          <a:srcRect r="22570"/>
          <a:stretch/>
        </p:blipFill>
        <p:spPr>
          <a:xfrm>
            <a:off x="8020599" y="1904400"/>
            <a:ext cx="3849225" cy="413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 txBox="1"/>
          <p:nvPr/>
        </p:nvSpPr>
        <p:spPr>
          <a:xfrm>
            <a:off x="150975" y="144810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 RGB-D fr1_desk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4129375" y="144810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EuRoC MH_01_easy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7978863" y="1617500"/>
            <a:ext cx="3932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COZMO circle_cam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28" name="Google Shape;328;p41" title="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 l="20815" t="40599" r="40580" b="11376"/>
          <a:stretch/>
        </p:blipFill>
        <p:spPr>
          <a:xfrm rot="2054980">
            <a:off x="1190302" y="2696852"/>
            <a:ext cx="4840447" cy="36209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375" y="2541250"/>
            <a:ext cx="4868993" cy="365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COZMO custom dataset - SLAM</a:t>
            </a: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591050" y="1554000"/>
            <a:ext cx="108180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time of sequence - 600s, No. of images in the sequence - 14452 and mean tracking time - 71.9611ms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initialised with 140 points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693725" y="1401725"/>
            <a:ext cx="80676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/>
        </p:nvSpPr>
        <p:spPr>
          <a:xfrm>
            <a:off x="3762925" y="44759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348" name="Google Shape;348;p4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49" name="Google Shape;349;p43"/>
          <p:cNvSpPr txBox="1"/>
          <p:nvPr/>
        </p:nvSpPr>
        <p:spPr>
          <a:xfrm>
            <a:off x="466200" y="1768113"/>
            <a:ext cx="112596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datasets on stereo/RGB-D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fiducial tag ground truth approximation for COZMO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Sfm for mobile phone dataset collection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be worthwhile to explore option of obtaining real-world dataset with easy or absence of ground truth estimates.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/>
        </p:nvSpPr>
        <p:spPr>
          <a:xfrm>
            <a:off x="838080" y="2286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55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651297" y="1553700"/>
            <a:ext cx="10889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[1] T. Taketomi, H. Uchiyama, and S. Ikeda, “Visual slam algorithms:  a survey from 2010 to 2016,”IPSJ Transactions on Computer Vision and Applications,  vol. 9,no. 1, p. 16, 2017.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[2] 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Raúl Mur-Artal, J. M. M. Montiel and Juan D. Tardós. ORB-SLAM: A Versatile and Accurate Monocular SLAM System. 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Transactions on Robotics,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vol. 31, no. 5, pp. 1147-1163, 2015. (2015 IEEE Transactions on Robotics Best Paper Award).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[3]  S. Sumikura, M. Shibuya, and K. Sakurada, “Openvslam:  A versatile visual slam framework,” inProceedings of the 27th ACM International Conference on Multimedia, 2019, pp. 2292–2295.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[4]  J.  Sturm,  N.  Engelhard,  F.  Endres,  W.  Burgard,  and D. Cremers, “A benchmark for the evaluation of rgb-dslam systems,” in 2012 IEEE/RSJ International Conference on Intelligent Robots and Systems.IEEE, 2012,pp. 573–580.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[5]  C. Sweeney, L. Kneip, T. H ̈ollerer, and M. Turk, “Computing similarity transformations from only image correspondences,”  in 2015  IEEE  Conference  on  Computer  Vision  and  Pattern  Recognition  (CVPR),  2015,pp. 3305–3313.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[6]  Burri, M. et al. (2016) ‘The EuRoC micro aerial vehicle datasets’, The International Journal of Robotics Research, 35(10), pp. 1157–1163. doi: 10.1177/0278364915620033.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[7]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Sturm, N. Engelhard, F. Endres, W. Burgard and D. Cremers,A Benchmark for the Evaluation of RGB-D SLAM Systems,Proc. of the International Conference on Intelligent Robot Systems (IROS), Oct. 2012.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[8] T. Schöps, T. Sattler, M. Pollefeys, "BAD SLAM: Bundle Adjusted Direct RGB-D SLAM", Conference on Computer Vision and Pattern Recognition (CVPR), 2019.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[9] Zichao Zhang, Davide Scaramuzza: A Tutorial on Quantitative Trajectory Evaluation for Visual(-Inertial) Odometry, IEEE/RSJ Int. Conf. Intell. Robot. Syst. (IROS), 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[10] github.com/MichaelGrupp/evo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[11]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Geiger, A., Lenz, P. and Urtasun, R., 2012, June. Are we ready for autonomous driving? the KITTI vision benchmark suite. In </a:t>
            </a:r>
            <a:r>
              <a:rPr lang="en-US" sz="12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2012 IEEE Conference on Computer Vision and Pattern Recognition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(pp. 3354-3361). IEEE.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[12] Engel, J., Usenko, V. and Cremers, D., 2016. A photometrically calibrated benchmark for monocular visual odometry. </a:t>
            </a:r>
            <a:r>
              <a:rPr lang="en-US" sz="12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arXiv preprint arXiv:1607.02555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[13] 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Rebert, M., Monnin, D., Bazeille, S. and Cudel, C., 2019, July. A review of the dataset available for visual odometry. In </a:t>
            </a:r>
            <a:r>
              <a:rPr lang="en-US" sz="12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Fourteenth International Conference on Quality Control by Artificial Vision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(Vol. 11172, p. 111720W). International Society for Optics and Photonics.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[14] Rebert, M., Monnin, D., Bazeille, S. and Cudel, C., 2019, July. A review of the dataset available for visual odometry. In </a:t>
            </a:r>
            <a:r>
              <a:rPr lang="en-US" sz="1200" i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Fourteenth International Conference on Quality Control by Artificial Vision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(Vol. 11172, p. 111720W). International Society for Optics and Photonics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300" y="228600"/>
            <a:ext cx="1808764" cy="12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8" name="Google Shape;358;p44"/>
          <p:cNvSpPr txBox="1"/>
          <p:nvPr/>
        </p:nvSpPr>
        <p:spPr>
          <a:xfrm>
            <a:off x="1025405" y="5533025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3200" b="1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361650" y="1629950"/>
            <a:ext cx="10777500" cy="4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Odometry (VO)</a:t>
            </a: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vSLAM = VO + global map optimization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is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u="sng">
                <a:latin typeface="Calibri"/>
                <a:ea typeface="Calibri"/>
                <a:cs typeface="Calibri"/>
                <a:sym typeface="Calibri"/>
              </a:rPr>
              <a:t>Visual SLAM</a:t>
            </a:r>
            <a:r>
              <a:rPr lang="en-US" sz="2000" u="sng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It is process of determining the position and orientation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    of a camera  with respect to its surroundings, while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simultaneously mapping the environment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around that camera using image sequences.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“It was first Introduced for planetary rovers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  operating on Mars - Moravec 1980”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Camera Types: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Passive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Active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Hybrid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547" y="1629950"/>
            <a:ext cx="1516825" cy="47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625" y="3222325"/>
            <a:ext cx="2127600" cy="1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200" y="4897201"/>
            <a:ext cx="2583025" cy="11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7661675" y="6206800"/>
            <a:ext cx="3477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Image courtesy : University of Toronto</a:t>
            </a:r>
            <a:endParaRPr sz="1000"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61650" y="1629950"/>
            <a:ext cx="10777500" cy="4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Scene modeling: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Two ways (1) Sfm (2)Visual SLAM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Sfm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Prebuilt map: 3D reconstruction via Batch processing.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VSLAM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Real-time 3D mapping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of the art algorithms in vSLAM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 based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MonoSLAM, PTAM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ORB-SLAM, openVSLAM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methods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LSD-SLAM, SVO-DSO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RGBD Methods: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Kinect Fusion, SLAM++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u="sng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547" y="1629950"/>
            <a:ext cx="1516825" cy="47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625" y="3222325"/>
            <a:ext cx="2127600" cy="1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200" y="4897201"/>
            <a:ext cx="2583025" cy="11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7661675" y="6206800"/>
            <a:ext cx="3477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Image courtesy : University of Toronto</a:t>
            </a:r>
            <a:endParaRPr sz="1000"/>
          </a:p>
        </p:txBody>
      </p:sp>
      <p:sp>
        <p:nvSpPr>
          <p:cNvPr id="169" name="Google Shape;169;p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838080" y="2286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5500" b="1">
              <a:solidFill>
                <a:schemeClr val="dk1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149450" y="1692250"/>
            <a:ext cx="112596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evaluations research: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world data: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Sturm et al. [4] presented a novel benchmarking criterion for evaluating the performance of RGB-D vSLAM systems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Geiger et al. [11], KITTI, establishes benchmarks  constituting of stereo data and optical flow image pairs with odometry sequences in cluttered mid-size city, suburban areas and freeways.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Engel et al. [6] provided novel mathematical implementation of photometrically calibrated benchmark for vSLAM systems using monocular camera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Rebert et al. [14] addresses methodology for obtaining ground truth data based on placing fiducial markers in an environment and estimating camera pose.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 datasets: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Martull et al. [4] focused on developing the dataset for stereo matching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camera tracking evaluation using realistic CG rendering techniques.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075" y="4063675"/>
            <a:ext cx="4407725" cy="27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Workflow : OpenvSLAM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6085925" y="574600"/>
            <a:ext cx="4754100" cy="3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3762925" y="44759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188" name="Google Shape;188;p31"/>
          <p:cNvSpPr/>
          <p:nvPr/>
        </p:nvSpPr>
        <p:spPr>
          <a:xfrm>
            <a:off x="377775" y="1582588"/>
            <a:ext cx="15540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OpenvSLAM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31"/>
          <p:cNvCxnSpPr>
            <a:stCxn id="190" idx="1"/>
            <a:endCxn id="188" idx="3"/>
          </p:cNvCxnSpPr>
          <p:nvPr/>
        </p:nvCxnSpPr>
        <p:spPr>
          <a:xfrm flipH="1">
            <a:off x="1931851" y="1658550"/>
            <a:ext cx="769200" cy="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1"/>
          <p:cNvCxnSpPr>
            <a:stCxn id="188" idx="3"/>
          </p:cNvCxnSpPr>
          <p:nvPr/>
        </p:nvCxnSpPr>
        <p:spPr>
          <a:xfrm>
            <a:off x="1931775" y="1707688"/>
            <a:ext cx="794400" cy="2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31"/>
          <p:cNvSpPr/>
          <p:nvPr/>
        </p:nvSpPr>
        <p:spPr>
          <a:xfrm>
            <a:off x="2701051" y="1554000"/>
            <a:ext cx="3219300" cy="20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 point: FAST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2707950" y="1893900"/>
            <a:ext cx="3212400" cy="20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Descriptors Method: Binary Vector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84000" y="2290500"/>
            <a:ext cx="5636400" cy="3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Contribution: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Flexibility on camera models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 of maps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implemented in C++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Eigen for matrix calculation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 for I/O operations of images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Graph Optimization(g2o) for map optimization.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00" y="2178550"/>
            <a:ext cx="6012874" cy="412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7379375" y="6305550"/>
            <a:ext cx="3460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openvslam paper[3]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Workflow : OpenvSLAM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6085925" y="574600"/>
            <a:ext cx="4754100" cy="3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3762925" y="44759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207" name="Google Shape;207;p32"/>
          <p:cNvSpPr/>
          <p:nvPr/>
        </p:nvSpPr>
        <p:spPr>
          <a:xfrm>
            <a:off x="377775" y="1582588"/>
            <a:ext cx="1554000" cy="2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OpenvSLAM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32"/>
          <p:cNvCxnSpPr>
            <a:stCxn id="209" idx="1"/>
            <a:endCxn id="207" idx="3"/>
          </p:cNvCxnSpPr>
          <p:nvPr/>
        </p:nvCxnSpPr>
        <p:spPr>
          <a:xfrm flipH="1">
            <a:off x="1931851" y="1658550"/>
            <a:ext cx="769200" cy="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2"/>
          <p:cNvCxnSpPr>
            <a:stCxn id="207" idx="3"/>
          </p:cNvCxnSpPr>
          <p:nvPr/>
        </p:nvCxnSpPr>
        <p:spPr>
          <a:xfrm>
            <a:off x="1931775" y="1707688"/>
            <a:ext cx="794400" cy="24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/>
          <p:cNvSpPr/>
          <p:nvPr/>
        </p:nvSpPr>
        <p:spPr>
          <a:xfrm>
            <a:off x="2701051" y="1554000"/>
            <a:ext cx="3219300" cy="20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 point: FAST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2707950" y="1893900"/>
            <a:ext cx="3212400" cy="20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Descriptors Method: Binary Vector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284000" y="2290500"/>
            <a:ext cx="528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 minimize the reprojection 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Optimization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Bundle Adjustment: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reprojection error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Optimizes intrinsic &amp; extrinsic matrix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100" y="2178550"/>
            <a:ext cx="6012874" cy="4127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7339275" y="6193675"/>
            <a:ext cx="27270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openvslam paper[3]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838080" y="22860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Workflow : ORB-SLAM</a:t>
            </a:r>
            <a:endParaRPr sz="55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3762925" y="44759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sp>
        <p:nvSpPr>
          <p:cNvPr id="225" name="Google Shape;225;p3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75" y="1876401"/>
            <a:ext cx="4520752" cy="36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9211" y="1715607"/>
            <a:ext cx="3618818" cy="395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4502700" y="5192888"/>
            <a:ext cx="7317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</a:t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1941200" y="5392250"/>
            <a:ext cx="3618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&amp; right Images source : ORB_SLAM paper[2]</a:t>
            </a:r>
            <a:endParaRPr sz="1100"/>
          </a:p>
        </p:txBody>
      </p:sp>
      <p:sp>
        <p:nvSpPr>
          <p:cNvPr id="230" name="Google Shape;230;p33"/>
          <p:cNvSpPr txBox="1"/>
          <p:nvPr/>
        </p:nvSpPr>
        <p:spPr>
          <a:xfrm>
            <a:off x="1784300" y="5753600"/>
            <a:ext cx="87537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same features for tracking, mapping, relocalisation and loop closing for efficient real-time performance without GPU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Generic dataset: TUM RGB-D</a:t>
            </a:r>
            <a:endParaRPr sz="5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791825" y="1725050"/>
            <a:ext cx="48438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7" name="Google Shape;237;p34"/>
          <p:cNvGraphicFramePr/>
          <p:nvPr/>
        </p:nvGraphicFramePr>
        <p:xfrm>
          <a:off x="387975" y="2048550"/>
          <a:ext cx="11551475" cy="1394175"/>
        </p:xfrm>
        <a:graphic>
          <a:graphicData uri="http://schemas.openxmlformats.org/drawingml/2006/table">
            <a:tbl>
              <a:tblPr>
                <a:noFill/>
                <a:tableStyleId>{A444F2BB-084E-463E-9BCD-75A5B22AB66B}</a:tableStyleId>
              </a:tblPr>
              <a:tblGrid>
                <a:gridCol w="102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Sensor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resolution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Ground-Truth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TUM RGB-D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Microsoft Kinect - RGB-D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Accelerometer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640 x 480 px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Motion capture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8" name="Google Shape;238;p34"/>
          <p:cNvSpPr txBox="1"/>
          <p:nvPr/>
        </p:nvSpPr>
        <p:spPr>
          <a:xfrm>
            <a:off x="387975" y="3858000"/>
            <a:ext cx="9673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used : freiburg1_desk,  freiburg2_pioneer_360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75" y="3442725"/>
            <a:ext cx="4123905" cy="34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8517200" y="4944563"/>
            <a:ext cx="19464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 Sturm paper N</a:t>
            </a:r>
            <a:r>
              <a:rPr lang="en-US" sz="900"/>
              <a:t>[7]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838080" y="228600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Generic dataset: EuRoC</a:t>
            </a:r>
            <a:endParaRPr sz="55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936" y="4387303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853" y="5290499"/>
            <a:ext cx="205835" cy="22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450" y="4429274"/>
            <a:ext cx="205848" cy="18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5464050" y="3070500"/>
            <a:ext cx="1044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</p:txBody>
      </p:sp>
      <p:graphicFrame>
        <p:nvGraphicFramePr>
          <p:cNvPr id="251" name="Google Shape;251;p35"/>
          <p:cNvGraphicFramePr/>
          <p:nvPr/>
        </p:nvGraphicFramePr>
        <p:xfrm>
          <a:off x="387975" y="2048550"/>
          <a:ext cx="11551475" cy="1606490"/>
        </p:xfrm>
        <a:graphic>
          <a:graphicData uri="http://schemas.openxmlformats.org/drawingml/2006/table">
            <a:tbl>
              <a:tblPr>
                <a:noFill/>
                <a:tableStyleId>{A444F2BB-084E-463E-9BCD-75A5B22AB66B}</a:tableStyleId>
              </a:tblPr>
              <a:tblGrid>
                <a:gridCol w="112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 resolution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Ground-Truth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EuRoC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Stereo camera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MEMS IMU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 x 480 px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Vicon motion capture system (6D pose)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Leica MS50 laser tracker (3D position)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Leica MS50 3D Structure scan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2" name="Google Shape;252;p35"/>
          <p:cNvSpPr txBox="1"/>
          <p:nvPr/>
        </p:nvSpPr>
        <p:spPr>
          <a:xfrm>
            <a:off x="332538" y="3905450"/>
            <a:ext cx="9673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 used: Machine Hall 01 , Machine Hall 04 - Indoor Factory ,Vicon room 101, Vicon room 103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7301" y="4262494"/>
            <a:ext cx="2379150" cy="158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550" y="4311100"/>
            <a:ext cx="18216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9438775" y="5884725"/>
            <a:ext cx="17130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</a:rPr>
              <a:t>An </a:t>
            </a:r>
            <a:r>
              <a:rPr lang="en-US" sz="900">
                <a:solidFill>
                  <a:schemeClr val="fol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Asctec</a:t>
            </a:r>
            <a:r>
              <a:rPr lang="en-US" sz="900">
                <a:solidFill>
                  <a:srgbClr val="333333"/>
                </a:solidFill>
                <a:highlight>
                  <a:srgbClr val="FFFFFF"/>
                </a:highlight>
              </a:rPr>
              <a:t> Firefly hex-rotor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8025" y="4343899"/>
            <a:ext cx="1821650" cy="14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10109200" y="6467325"/>
            <a:ext cx="14412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Image source Euroc [6]</a:t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</Words>
  <Application>Microsoft Office PowerPoint</Application>
  <PresentationFormat>Widescreen</PresentationFormat>
  <Paragraphs>410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Bhuvan Tej Kanigiri</cp:lastModifiedBy>
  <cp:revision>1</cp:revision>
  <dcterms:modified xsi:type="dcterms:W3CDTF">2020-04-23T22:43:40Z</dcterms:modified>
</cp:coreProperties>
</file>